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7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5" autoAdjust="0"/>
    <p:restoredTop sz="94660"/>
  </p:normalViewPr>
  <p:slideViewPr>
    <p:cSldViewPr snapToGrid="0">
      <p:cViewPr>
        <p:scale>
          <a:sx n="81" d="100"/>
          <a:sy n="81" d="100"/>
        </p:scale>
        <p:origin x="-174" y="-1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2/23/2018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2/23/2018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2/23/2018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2/23/2018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2/23/2018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2/23/2018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2/23/2018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2/23/2018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2/23/2018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2/23/2018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8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3A494E6-2BCD-460C-926F-A52D9740878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RELEVANCE OF HEALTH INSURANCE</a:t>
            </a:r>
            <a:endParaRPr lang="x-none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4770" y="2473569"/>
            <a:ext cx="3803771" cy="4261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350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1AC7ECD-3933-445E-B382-2AAC38DD43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 Health Insurance </a:t>
            </a:r>
            <a:endParaRPr lang="x-none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924EEBE-C213-4A74-B16D-3C7FC13BE8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Insurance that helps cover medical and surgical expenses of an individual 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overall purpose is to improve health care for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patients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Accessibility to quality medical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care.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Ambulance costs, In cases of other emergencies that need the patient to be carried to the hospital or health care facility by an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ambulance at no extra cost. </a:t>
            </a:r>
            <a:endParaRPr lang="x-none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4843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A463D14-848A-4AE3-80E6-7B2D632303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You Need Health Insurance</a:t>
            </a:r>
            <a:endParaRPr lang="x-none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A3EAB46-836A-43FA-AD5B-583C5EDF24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Helps individuals when they are in need of medical attention</a:t>
            </a: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Protects people from high and unexpected costs while under treatment</a:t>
            </a: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Cashless Treatment </a:t>
            </a: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Makes quality healthcare available to the insured 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Medical tests fee and consultation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  <a:p>
            <a:endParaRPr lang="x-none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0154" y="3868616"/>
            <a:ext cx="2297722" cy="2782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48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DF19BAF3-7E20-4B9D-B544-BABAEEA1FA7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950648F4-ABCD-4DF0-8641-76CFB235472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5" name="Oval 14">
            <a:extLst>
              <a:ext uri="{FF2B5EF4-FFF2-40B4-BE49-F238E27FC236}">
                <a16:creationId xmlns:a16="http://schemas.microsoft.com/office/drawing/2014/main" xmlns="" id="{989BE678-777B-482A-A616-FEDC47B162E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CF1EB4BD-9C7E-4AA3-9681-C7EB0DA6250B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94AAE3AA-3759-4D28-B0EF-575F25A5146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D28BE0C3-2102-4820-B88B-A448B1840D14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6" name="Content Placeholder 5" descr="A picture containing person, outdoor, board&#10;&#10;Description generated with high confidence">
            <a:extLst>
              <a:ext uri="{FF2B5EF4-FFF2-40B4-BE49-F238E27FC236}">
                <a16:creationId xmlns:a16="http://schemas.microsoft.com/office/drawing/2014/main" xmlns="" id="{F6C858D2-6245-4398-B805-EA800F55DE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7"/>
          <a:srcRect l="16804" r="583"/>
          <a:stretch/>
        </p:blipFill>
        <p:spPr bwMode="auto">
          <a:xfrm>
            <a:off x="-1" y="10"/>
            <a:ext cx="755414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4747F1FD-119C-4BE0-989C-8CFC573944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01839" y="1454964"/>
            <a:ext cx="3342460" cy="3308840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300" dirty="0"/>
              <a:t>Helps individuals when in need of medical attention</a:t>
            </a:r>
            <a:br>
              <a:rPr lang="en-US" sz="3300" dirty="0"/>
            </a:br>
            <a:endParaRPr lang="en-US" sz="3300" dirty="0"/>
          </a:p>
        </p:txBody>
      </p:sp>
    </p:spTree>
    <p:extLst>
      <p:ext uri="{BB962C8B-B14F-4D97-AF65-F5344CB8AC3E}">
        <p14:creationId xmlns:p14="http://schemas.microsoft.com/office/powerpoint/2010/main" val="3886121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41B68C77-138E-4BF7-A276-BD0C78A4219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7C268552-D473-46ED-B1B8-422042C4DEF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xmlns="" id="{4AC0CD9D-7610-4620-93B4-798CCD9AB58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B9238B3E-24AA-439A-B527-6C5DF6D7214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69F01145-BEA3-4CBF-AA21-10077B948CA8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DE4D62F9-188E-4530-84C2-24BDEE4BEB82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757B325C-3E35-45CF-9D07-3BCB281F3B9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Freeform 36">
            <a:extLst>
              <a:ext uri="{FF2B5EF4-FFF2-40B4-BE49-F238E27FC236}">
                <a16:creationId xmlns:a16="http://schemas.microsoft.com/office/drawing/2014/main" xmlns="" id="{C24BEC42-AFF3-40D1-93A2-A27A42E1E23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>
            <a:off x="7463681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F98810A7-E114-447A-A7D6-69B27CFB565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28" name="Freeform: Shape 27">
            <a:extLst>
              <a:ext uri="{FF2B5EF4-FFF2-40B4-BE49-F238E27FC236}">
                <a16:creationId xmlns:a16="http://schemas.microsoft.com/office/drawing/2014/main" xmlns="" id="{608F427C-1EC9-4280-9367-F2B3AA063E82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7809954" cy="6858000"/>
          </a:xfrm>
          <a:custGeom>
            <a:avLst/>
            <a:gdLst>
              <a:gd name="connsiteX0" fmla="*/ 6465239 w 7809954"/>
              <a:gd name="connsiteY0" fmla="*/ 0 h 6858000"/>
              <a:gd name="connsiteX1" fmla="*/ 7808777 w 7809954"/>
              <a:gd name="connsiteY1" fmla="*/ 0 h 6858000"/>
              <a:gd name="connsiteX2" fmla="*/ 7783732 w 7809954"/>
              <a:gd name="connsiteY2" fmla="*/ 155676 h 6858000"/>
              <a:gd name="connsiteX3" fmla="*/ 7759863 w 7809954"/>
              <a:gd name="connsiteY3" fmla="*/ 310667 h 6858000"/>
              <a:gd name="connsiteX4" fmla="*/ 7736499 w 7809954"/>
              <a:gd name="connsiteY4" fmla="*/ 466344 h 6858000"/>
              <a:gd name="connsiteX5" fmla="*/ 7716496 w 7809954"/>
              <a:gd name="connsiteY5" fmla="*/ 622706 h 6858000"/>
              <a:gd name="connsiteX6" fmla="*/ 7696325 w 7809954"/>
              <a:gd name="connsiteY6" fmla="*/ 778383 h 6858000"/>
              <a:gd name="connsiteX7" fmla="*/ 7677499 w 7809954"/>
              <a:gd name="connsiteY7" fmla="*/ 934745 h 6858000"/>
              <a:gd name="connsiteX8" fmla="*/ 7661363 w 7809954"/>
              <a:gd name="connsiteY8" fmla="*/ 1089050 h 6858000"/>
              <a:gd name="connsiteX9" fmla="*/ 7646067 w 7809954"/>
              <a:gd name="connsiteY9" fmla="*/ 1245413 h 6858000"/>
              <a:gd name="connsiteX10" fmla="*/ 7632115 w 7809954"/>
              <a:gd name="connsiteY10" fmla="*/ 1401089 h 6858000"/>
              <a:gd name="connsiteX11" fmla="*/ 7620013 w 7809954"/>
              <a:gd name="connsiteY11" fmla="*/ 1554023 h 6858000"/>
              <a:gd name="connsiteX12" fmla="*/ 7607910 w 7809954"/>
              <a:gd name="connsiteY12" fmla="*/ 1709013 h 6858000"/>
              <a:gd name="connsiteX13" fmla="*/ 7597825 w 7809954"/>
              <a:gd name="connsiteY13" fmla="*/ 1861947 h 6858000"/>
              <a:gd name="connsiteX14" fmla="*/ 7589925 w 7809954"/>
              <a:gd name="connsiteY14" fmla="*/ 2014880 h 6858000"/>
              <a:gd name="connsiteX15" fmla="*/ 7581688 w 7809954"/>
              <a:gd name="connsiteY15" fmla="*/ 2167128 h 6858000"/>
              <a:gd name="connsiteX16" fmla="*/ 7574797 w 7809954"/>
              <a:gd name="connsiteY16" fmla="*/ 2318004 h 6858000"/>
              <a:gd name="connsiteX17" fmla="*/ 7569922 w 7809954"/>
              <a:gd name="connsiteY17" fmla="*/ 2467508 h 6858000"/>
              <a:gd name="connsiteX18" fmla="*/ 7565720 w 7809954"/>
              <a:gd name="connsiteY18" fmla="*/ 2617013 h 6858000"/>
              <a:gd name="connsiteX19" fmla="*/ 7561686 w 7809954"/>
              <a:gd name="connsiteY19" fmla="*/ 2765145 h 6858000"/>
              <a:gd name="connsiteX20" fmla="*/ 7559837 w 7809954"/>
              <a:gd name="connsiteY20" fmla="*/ 2911221 h 6858000"/>
              <a:gd name="connsiteX21" fmla="*/ 7557820 w 7809954"/>
              <a:gd name="connsiteY21" fmla="*/ 3057296 h 6858000"/>
              <a:gd name="connsiteX22" fmla="*/ 7556811 w 7809954"/>
              <a:gd name="connsiteY22" fmla="*/ 3201314 h 6858000"/>
              <a:gd name="connsiteX23" fmla="*/ 7557820 w 7809954"/>
              <a:gd name="connsiteY23" fmla="*/ 3343960 h 6858000"/>
              <a:gd name="connsiteX24" fmla="*/ 7557820 w 7809954"/>
              <a:gd name="connsiteY24" fmla="*/ 3485235 h 6858000"/>
              <a:gd name="connsiteX25" fmla="*/ 7559837 w 7809954"/>
              <a:gd name="connsiteY25" fmla="*/ 3625138 h 6858000"/>
              <a:gd name="connsiteX26" fmla="*/ 7562862 w 7809954"/>
              <a:gd name="connsiteY26" fmla="*/ 3762298 h 6858000"/>
              <a:gd name="connsiteX27" fmla="*/ 7565720 w 7809954"/>
              <a:gd name="connsiteY27" fmla="*/ 3898087 h 6858000"/>
              <a:gd name="connsiteX28" fmla="*/ 7568914 w 7809954"/>
              <a:gd name="connsiteY28" fmla="*/ 4031132 h 6858000"/>
              <a:gd name="connsiteX29" fmla="*/ 7573788 w 7809954"/>
              <a:gd name="connsiteY29" fmla="*/ 4163491 h 6858000"/>
              <a:gd name="connsiteX30" fmla="*/ 7578999 w 7809954"/>
              <a:gd name="connsiteY30" fmla="*/ 4293793 h 6858000"/>
              <a:gd name="connsiteX31" fmla="*/ 7583705 w 7809954"/>
              <a:gd name="connsiteY31" fmla="*/ 4421352 h 6858000"/>
              <a:gd name="connsiteX32" fmla="*/ 7596985 w 7809954"/>
              <a:gd name="connsiteY32" fmla="*/ 4670298 h 6858000"/>
              <a:gd name="connsiteX33" fmla="*/ 7611104 w 7809954"/>
              <a:gd name="connsiteY33" fmla="*/ 4908956 h 6858000"/>
              <a:gd name="connsiteX34" fmla="*/ 7625896 w 7809954"/>
              <a:gd name="connsiteY34" fmla="*/ 5138013 h 6858000"/>
              <a:gd name="connsiteX35" fmla="*/ 7642201 w 7809954"/>
              <a:gd name="connsiteY35" fmla="*/ 5354726 h 6858000"/>
              <a:gd name="connsiteX36" fmla="*/ 7659178 w 7809954"/>
              <a:gd name="connsiteY36" fmla="*/ 5561838 h 6858000"/>
              <a:gd name="connsiteX37" fmla="*/ 7677499 w 7809954"/>
              <a:gd name="connsiteY37" fmla="*/ 5753862 h 6858000"/>
              <a:gd name="connsiteX38" fmla="*/ 7695485 w 7809954"/>
              <a:gd name="connsiteY38" fmla="*/ 5934227 h 6858000"/>
              <a:gd name="connsiteX39" fmla="*/ 7713470 w 7809954"/>
              <a:gd name="connsiteY39" fmla="*/ 6100191 h 6858000"/>
              <a:gd name="connsiteX40" fmla="*/ 7730447 w 7809954"/>
              <a:gd name="connsiteY40" fmla="*/ 6252438 h 6858000"/>
              <a:gd name="connsiteX41" fmla="*/ 7746584 w 7809954"/>
              <a:gd name="connsiteY41" fmla="*/ 6387541 h 6858000"/>
              <a:gd name="connsiteX42" fmla="*/ 7761880 w 7809954"/>
              <a:gd name="connsiteY42" fmla="*/ 6509613 h 6858000"/>
              <a:gd name="connsiteX43" fmla="*/ 7774655 w 7809954"/>
              <a:gd name="connsiteY43" fmla="*/ 6612483 h 6858000"/>
              <a:gd name="connsiteX44" fmla="*/ 7786757 w 7809954"/>
              <a:gd name="connsiteY44" fmla="*/ 6698894 h 6858000"/>
              <a:gd name="connsiteX45" fmla="*/ 7804071 w 7809954"/>
              <a:gd name="connsiteY45" fmla="*/ 6817538 h 6858000"/>
              <a:gd name="connsiteX46" fmla="*/ 7809954 w 7809954"/>
              <a:gd name="connsiteY46" fmla="*/ 6858000 h 6858000"/>
              <a:gd name="connsiteX47" fmla="*/ 7157124 w 7809954"/>
              <a:gd name="connsiteY47" fmla="*/ 6858000 h 6858000"/>
              <a:gd name="connsiteX48" fmla="*/ 7157124 w 7809954"/>
              <a:gd name="connsiteY48" fmla="*/ 6858000 h 6858000"/>
              <a:gd name="connsiteX49" fmla="*/ 0 w 7809954"/>
              <a:gd name="connsiteY49" fmla="*/ 6858000 h 6858000"/>
              <a:gd name="connsiteX50" fmla="*/ 0 w 7809954"/>
              <a:gd name="connsiteY50" fmla="*/ 0 h 6858000"/>
              <a:gd name="connsiteX51" fmla="*/ 6465239 w 7809954"/>
              <a:gd name="connsiteY5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7809954" h="6858000">
                <a:moveTo>
                  <a:pt x="6465239" y="0"/>
                </a:moveTo>
                <a:lnTo>
                  <a:pt x="7808777" y="0"/>
                </a:lnTo>
                <a:lnTo>
                  <a:pt x="7783732" y="155676"/>
                </a:lnTo>
                <a:lnTo>
                  <a:pt x="7759863" y="310667"/>
                </a:lnTo>
                <a:lnTo>
                  <a:pt x="7736499" y="466344"/>
                </a:lnTo>
                <a:lnTo>
                  <a:pt x="7716496" y="622706"/>
                </a:lnTo>
                <a:lnTo>
                  <a:pt x="7696325" y="778383"/>
                </a:lnTo>
                <a:lnTo>
                  <a:pt x="7677499" y="934745"/>
                </a:lnTo>
                <a:lnTo>
                  <a:pt x="7661363" y="1089050"/>
                </a:lnTo>
                <a:lnTo>
                  <a:pt x="7646067" y="1245413"/>
                </a:lnTo>
                <a:lnTo>
                  <a:pt x="7632115" y="1401089"/>
                </a:lnTo>
                <a:lnTo>
                  <a:pt x="7620013" y="1554023"/>
                </a:lnTo>
                <a:lnTo>
                  <a:pt x="7607910" y="1709013"/>
                </a:lnTo>
                <a:lnTo>
                  <a:pt x="7597825" y="1861947"/>
                </a:lnTo>
                <a:lnTo>
                  <a:pt x="7589925" y="2014880"/>
                </a:lnTo>
                <a:lnTo>
                  <a:pt x="7581688" y="2167128"/>
                </a:lnTo>
                <a:lnTo>
                  <a:pt x="7574797" y="2318004"/>
                </a:lnTo>
                <a:lnTo>
                  <a:pt x="7569922" y="2467508"/>
                </a:lnTo>
                <a:lnTo>
                  <a:pt x="7565720" y="2617013"/>
                </a:lnTo>
                <a:lnTo>
                  <a:pt x="7561686" y="2765145"/>
                </a:lnTo>
                <a:lnTo>
                  <a:pt x="7559837" y="2911221"/>
                </a:lnTo>
                <a:lnTo>
                  <a:pt x="7557820" y="3057296"/>
                </a:lnTo>
                <a:lnTo>
                  <a:pt x="7556811" y="3201314"/>
                </a:lnTo>
                <a:lnTo>
                  <a:pt x="7557820" y="3343960"/>
                </a:lnTo>
                <a:lnTo>
                  <a:pt x="7557820" y="3485235"/>
                </a:lnTo>
                <a:lnTo>
                  <a:pt x="7559837" y="3625138"/>
                </a:lnTo>
                <a:lnTo>
                  <a:pt x="7562862" y="3762298"/>
                </a:lnTo>
                <a:lnTo>
                  <a:pt x="7565720" y="3898087"/>
                </a:lnTo>
                <a:lnTo>
                  <a:pt x="7568914" y="4031132"/>
                </a:lnTo>
                <a:lnTo>
                  <a:pt x="7573788" y="4163491"/>
                </a:lnTo>
                <a:lnTo>
                  <a:pt x="7578999" y="4293793"/>
                </a:lnTo>
                <a:lnTo>
                  <a:pt x="7583705" y="4421352"/>
                </a:lnTo>
                <a:lnTo>
                  <a:pt x="7596985" y="4670298"/>
                </a:lnTo>
                <a:lnTo>
                  <a:pt x="7611104" y="4908956"/>
                </a:lnTo>
                <a:lnTo>
                  <a:pt x="7625896" y="5138013"/>
                </a:lnTo>
                <a:lnTo>
                  <a:pt x="7642201" y="5354726"/>
                </a:lnTo>
                <a:lnTo>
                  <a:pt x="7659178" y="5561838"/>
                </a:lnTo>
                <a:lnTo>
                  <a:pt x="7677499" y="5753862"/>
                </a:lnTo>
                <a:lnTo>
                  <a:pt x="7695485" y="5934227"/>
                </a:lnTo>
                <a:lnTo>
                  <a:pt x="7713470" y="6100191"/>
                </a:lnTo>
                <a:lnTo>
                  <a:pt x="7730447" y="6252438"/>
                </a:lnTo>
                <a:lnTo>
                  <a:pt x="7746584" y="6387541"/>
                </a:lnTo>
                <a:lnTo>
                  <a:pt x="7761880" y="6509613"/>
                </a:lnTo>
                <a:lnTo>
                  <a:pt x="7774655" y="6612483"/>
                </a:lnTo>
                <a:lnTo>
                  <a:pt x="7786757" y="6698894"/>
                </a:lnTo>
                <a:lnTo>
                  <a:pt x="7804071" y="6817538"/>
                </a:lnTo>
                <a:lnTo>
                  <a:pt x="7809954" y="6858000"/>
                </a:lnTo>
                <a:lnTo>
                  <a:pt x="7157124" y="6858000"/>
                </a:lnTo>
                <a:lnTo>
                  <a:pt x="7157124" y="6858000"/>
                </a:lnTo>
                <a:lnTo>
                  <a:pt x="0" y="6858000"/>
                </a:lnTo>
                <a:lnTo>
                  <a:pt x="0" y="0"/>
                </a:lnTo>
                <a:lnTo>
                  <a:pt x="6465239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Content Placeholder 4" descr="A picture containing table, indoor, bottle, sitting&#10;&#10;Description generated with very high confidence">
            <a:extLst>
              <a:ext uri="{FF2B5EF4-FFF2-40B4-BE49-F238E27FC236}">
                <a16:creationId xmlns:a16="http://schemas.microsoft.com/office/drawing/2014/main" xmlns="" id="{C4AF4803-BC31-44A6-8304-873D7EAC60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/>
          <a:stretch>
            <a:fillRect/>
          </a:stretch>
        </p:blipFill>
        <p:spPr>
          <a:xfrm>
            <a:off x="578104" y="1599716"/>
            <a:ext cx="6270662" cy="4696943"/>
          </a:xfrm>
          <a:prstGeom prst="rect">
            <a:avLst/>
          </a:prstGeom>
          <a:effectLst/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2C34B4BD-F221-4D3F-AC4E-1FB89E1816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91925" y="1325880"/>
            <a:ext cx="3352375" cy="3066507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400" b="0" i="0" kern="120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Protection from high and unexpected medical costs </a:t>
            </a:r>
          </a:p>
        </p:txBody>
      </p:sp>
    </p:spTree>
    <p:extLst>
      <p:ext uri="{BB962C8B-B14F-4D97-AF65-F5344CB8AC3E}">
        <p14:creationId xmlns:p14="http://schemas.microsoft.com/office/powerpoint/2010/main" val="18950809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6587954-845C-4082-BBB6-602295A240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Cashless treatment</a:t>
            </a:r>
            <a:endParaRPr lang="x-none" sz="4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2DB0436C-36C3-470F-83EF-D297BB4442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70743" y="1509486"/>
            <a:ext cx="8737599" cy="4895796"/>
          </a:xfrm>
        </p:spPr>
      </p:pic>
    </p:spTree>
    <p:extLst>
      <p:ext uri="{BB962C8B-B14F-4D97-AF65-F5344CB8AC3E}">
        <p14:creationId xmlns:p14="http://schemas.microsoft.com/office/powerpoint/2010/main" val="701953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6053F33-7C67-4B72-B7E2-56D67543C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Makes quality healthcare available to the insured </a:t>
            </a:r>
            <a:br>
              <a:rPr lang="en-US" sz="4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x-none" sz="4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Content Placeholder 4" descr="A close up of a sign&#10;&#10;Description generated with very high confidence">
            <a:extLst>
              <a:ext uri="{FF2B5EF4-FFF2-40B4-BE49-F238E27FC236}">
                <a16:creationId xmlns:a16="http://schemas.microsoft.com/office/drawing/2014/main" xmlns="" id="{677DB04E-C006-4AD2-9830-942D6B0DA8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90171" y="2002971"/>
            <a:ext cx="9085943" cy="4238172"/>
          </a:xfrm>
        </p:spPr>
      </p:pic>
    </p:spTree>
    <p:extLst>
      <p:ext uri="{BB962C8B-B14F-4D97-AF65-F5344CB8AC3E}">
        <p14:creationId xmlns:p14="http://schemas.microsoft.com/office/powerpoint/2010/main" val="2087088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105</TotalTime>
  <Words>127</Words>
  <Application>Microsoft Office PowerPoint</Application>
  <PresentationFormat>Custom</PresentationFormat>
  <Paragraphs>16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Ion</vt:lpstr>
      <vt:lpstr>RELEVANCE OF HEALTH INSURANCE</vt:lpstr>
      <vt:lpstr>Understanding Health Insurance </vt:lpstr>
      <vt:lpstr>Why You Need Health Insurance</vt:lpstr>
      <vt:lpstr>Helps individuals when in need of medical attention </vt:lpstr>
      <vt:lpstr>Protection from high and unexpected medical costs </vt:lpstr>
      <vt:lpstr>Cashless treatment</vt:lpstr>
      <vt:lpstr>Makes quality healthcare available to the insured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RELEVANCE OF HEALTH INSURANCE</dc:title>
  <dc:creator>otieno obuoyo</dc:creator>
  <cp:lastModifiedBy>vini</cp:lastModifiedBy>
  <cp:revision>9</cp:revision>
  <dcterms:created xsi:type="dcterms:W3CDTF">2018-02-23T02:14:21Z</dcterms:created>
  <dcterms:modified xsi:type="dcterms:W3CDTF">2018-02-23T04:14:10Z</dcterms:modified>
</cp:coreProperties>
</file>